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76" r:id="rId3"/>
    <p:sldId id="272" r:id="rId4"/>
    <p:sldId id="273" r:id="rId5"/>
    <p:sldId id="277" r:id="rId6"/>
    <p:sldId id="278" r:id="rId7"/>
    <p:sldId id="258" r:id="rId8"/>
    <p:sldId id="262" r:id="rId9"/>
    <p:sldId id="264" r:id="rId10"/>
    <p:sldId id="263" r:id="rId11"/>
    <p:sldId id="265" r:id="rId12"/>
    <p:sldId id="269" r:id="rId13"/>
    <p:sldId id="270" r:id="rId14"/>
    <p:sldId id="271" r:id="rId15"/>
    <p:sldId id="267" r:id="rId16"/>
    <p:sldId id="266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0079"/>
    <p:restoredTop sz="94661"/>
  </p:normalViewPr>
  <p:slideViewPr>
    <p:cSldViewPr>
      <p:cViewPr varScale="1">
        <p:scale>
          <a:sx n="88" d="100"/>
          <a:sy n="88" d="100"/>
        </p:scale>
        <p:origin x="192" y="7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wordmark3r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1971675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isr_logo_308_r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76400"/>
            <a:ext cx="3886200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429000"/>
            <a:ext cx="8382000" cy="838200"/>
          </a:xfrm>
        </p:spPr>
        <p:txBody>
          <a:bodyPr/>
          <a:lstStyle>
            <a:lvl1pPr>
              <a:defRPr b="1">
                <a:solidFill>
                  <a:srgbClr val="00548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43400"/>
            <a:ext cx="6400800" cy="533400"/>
          </a:xfrm>
        </p:spPr>
        <p:txBody>
          <a:bodyPr/>
          <a:lstStyle>
            <a:lvl1pPr marL="0" indent="0" algn="ctr">
              <a:buFont typeface="Times" charset="0"/>
              <a:buNone/>
              <a:defRPr sz="25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06885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994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13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5113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883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7425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0235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404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775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37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0992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isr_logo_308_r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6096000"/>
            <a:ext cx="160020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1" descr="CMU_logo_horiz_187 red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153988"/>
            <a:ext cx="37369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DBD69C-BC7A-B645-AC41-97846AB2A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4595091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AC8B27-0142-944B-8CE8-58A1851C88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600" y="533400"/>
            <a:ext cx="4595091" cy="304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17B91-51A6-B64C-9B6E-E9B8C0EC6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0000"/>
            <a:ext cx="4595091" cy="304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592B1E-534D-CB44-A3D3-9757F77D4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369" y="3810000"/>
            <a:ext cx="4616231" cy="306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93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9E964-04F9-3447-9810-6DA2A7C92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57200"/>
            <a:ext cx="8458200" cy="990600"/>
          </a:xfrm>
        </p:spPr>
        <p:txBody>
          <a:bodyPr/>
          <a:lstStyle/>
          <a:p>
            <a:r>
              <a:rPr lang="en-US" sz="3600" dirty="0"/>
              <a:t>Chi^2: major release ratio vs influence</a:t>
            </a:r>
            <a:br>
              <a:rPr lang="en-US" sz="3600" dirty="0"/>
            </a:br>
            <a:r>
              <a:rPr lang="en-US" sz="3600" dirty="0"/>
              <a:t>NPM and Maven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18156-C7D2-B044-A092-C062090D8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7682" y="1371600"/>
            <a:ext cx="5257800" cy="4038600"/>
          </a:xfrm>
        </p:spPr>
        <p:txBody>
          <a:bodyPr/>
          <a:lstStyle/>
          <a:p>
            <a:r>
              <a:rPr lang="en-US" sz="1400" dirty="0"/>
              <a:t>In 2012 NPM packages with high influence from Maven are </a:t>
            </a:r>
            <a:r>
              <a:rPr lang="en-US" sz="1400" b="1" dirty="0"/>
              <a:t>**more** </a:t>
            </a:r>
            <a:r>
              <a:rPr lang="en-US" sz="1400" dirty="0"/>
              <a:t>likely to have </a:t>
            </a:r>
            <a:r>
              <a:rPr lang="en-US" sz="1400" b="1" dirty="0"/>
              <a:t>high</a:t>
            </a:r>
            <a:r>
              <a:rPr lang="en-US" sz="1400" dirty="0"/>
              <a:t> level of </a:t>
            </a:r>
            <a:r>
              <a:rPr lang="en-US" sz="1400" dirty="0" err="1"/>
              <a:t>major_ratio</a:t>
            </a:r>
            <a:r>
              <a:rPr lang="en-US" sz="1400" dirty="0"/>
              <a:t> @ p= 7.853481276257805e-14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In 2012 Maven packages with high influence from NPM are **less** likely to have high level of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major_ratio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@ p=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0.800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8065090319203</a:t>
            </a:r>
          </a:p>
          <a:p>
            <a:r>
              <a:rPr lang="en-US" sz="1400" dirty="0"/>
              <a:t>In 2016 NPM packages with high influence from Maven are </a:t>
            </a:r>
            <a:r>
              <a:rPr lang="en-US" sz="1400" b="1" dirty="0"/>
              <a:t>**more** </a:t>
            </a:r>
            <a:r>
              <a:rPr lang="en-US" sz="1400" dirty="0"/>
              <a:t>likely to have </a:t>
            </a:r>
            <a:r>
              <a:rPr lang="en-US" sz="1400" b="1" dirty="0"/>
              <a:t>high</a:t>
            </a:r>
            <a:r>
              <a:rPr lang="en-US" sz="1400" dirty="0"/>
              <a:t> level of </a:t>
            </a:r>
            <a:r>
              <a:rPr lang="en-US" sz="1400" dirty="0" err="1"/>
              <a:t>major_ratio</a:t>
            </a:r>
            <a:r>
              <a:rPr lang="en-US" sz="1400" dirty="0"/>
              <a:t> @ p= 1.530409794193904e-239</a:t>
            </a:r>
          </a:p>
          <a:p>
            <a:r>
              <a:rPr lang="en-US" sz="1400" dirty="0"/>
              <a:t>In 2016 Maven packages with high influence from NPM are </a:t>
            </a:r>
            <a:r>
              <a:rPr lang="en-US" sz="1400" b="1" dirty="0"/>
              <a:t>**more**</a:t>
            </a:r>
            <a:r>
              <a:rPr lang="en-US" sz="1400" dirty="0"/>
              <a:t> likely to have </a:t>
            </a:r>
            <a:r>
              <a:rPr lang="en-US" sz="1400" b="1" dirty="0"/>
              <a:t>high</a:t>
            </a:r>
            <a:r>
              <a:rPr lang="en-US" sz="1400" dirty="0"/>
              <a:t> level of </a:t>
            </a:r>
            <a:r>
              <a:rPr lang="en-US" sz="1400" dirty="0" err="1"/>
              <a:t>major_ratio</a:t>
            </a:r>
            <a:r>
              <a:rPr lang="en-US" sz="1400" dirty="0"/>
              <a:t> @ p= 0.001348984264692077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CE564-B2A9-C341-BC1C-9FCC0FC4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114799"/>
            <a:ext cx="3733800" cy="2731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5DE01-CAB9-D144-A9C0-709971C6C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182752"/>
            <a:ext cx="3733800" cy="2675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E778AA-557D-CD49-B64C-7EF689E61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371600"/>
            <a:ext cx="370114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0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9E964-04F9-3447-9810-6DA2A7C92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/>
          <a:lstStyle/>
          <a:p>
            <a:r>
              <a:rPr lang="en-US" sz="3600" dirty="0"/>
              <a:t>Chi^2: major release ratio vs influence</a:t>
            </a:r>
            <a:br>
              <a:rPr lang="en-US" sz="3600" dirty="0"/>
            </a:br>
            <a:r>
              <a:rPr lang="en-US" sz="3600" dirty="0"/>
              <a:t>Ruby and CRAN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18156-C7D2-B044-A092-C062090D8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038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In 2012 </a:t>
            </a:r>
            <a:r>
              <a:rPr lang="en-US" sz="1800" dirty="0" err="1"/>
              <a:t>Rubygems</a:t>
            </a:r>
            <a:r>
              <a:rPr lang="en-US" sz="1800" dirty="0"/>
              <a:t> packages with high influence from CRAN are **</a:t>
            </a:r>
            <a:r>
              <a:rPr lang="en-US" sz="1800" b="1" dirty="0"/>
              <a:t>more</a:t>
            </a:r>
            <a:r>
              <a:rPr lang="en-US" sz="1800" dirty="0"/>
              <a:t>** likely to have </a:t>
            </a:r>
            <a:r>
              <a:rPr lang="en-US" sz="1800" b="1" dirty="0"/>
              <a:t>high</a:t>
            </a:r>
            <a:r>
              <a:rPr lang="en-US" sz="1800" dirty="0"/>
              <a:t> level of </a:t>
            </a:r>
            <a:r>
              <a:rPr lang="en-US" sz="1800" dirty="0" err="1"/>
              <a:t>major_ratio</a:t>
            </a:r>
            <a:r>
              <a:rPr lang="en-US" sz="1800" dirty="0"/>
              <a:t> @ p= 7.738281221766641e-29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In 2012 CRAN packages with high influence from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Rubygems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are **more** likely to have high level of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major_ratio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@ p= 0.7614631371144539 </a:t>
            </a:r>
          </a:p>
          <a:p>
            <a:pPr marL="0" indent="0">
              <a:buNone/>
            </a:pPr>
            <a:r>
              <a:rPr lang="en-US" sz="1800" dirty="0"/>
              <a:t>In 2016 </a:t>
            </a:r>
            <a:r>
              <a:rPr lang="en-US" sz="1800" dirty="0" err="1"/>
              <a:t>Rubygems</a:t>
            </a:r>
            <a:r>
              <a:rPr lang="en-US" sz="1800" dirty="0"/>
              <a:t> packages with high influence from CRAN are **</a:t>
            </a:r>
            <a:r>
              <a:rPr lang="en-US" sz="1800" b="1" dirty="0"/>
              <a:t>more</a:t>
            </a:r>
            <a:r>
              <a:rPr lang="en-US" sz="1800" dirty="0"/>
              <a:t>** likely to have </a:t>
            </a:r>
            <a:r>
              <a:rPr lang="en-US" sz="1800" b="1" dirty="0"/>
              <a:t>high</a:t>
            </a:r>
            <a:r>
              <a:rPr lang="en-US" sz="1800" dirty="0"/>
              <a:t> level of </a:t>
            </a:r>
            <a:r>
              <a:rPr lang="en-US" sz="1800" dirty="0" err="1"/>
              <a:t>major_ratio</a:t>
            </a:r>
            <a:r>
              <a:rPr lang="en-US" sz="1800" dirty="0"/>
              <a:t> @ p= 2.828322589268213e-07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In 2016 CRAN packages with high influence from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Rubygems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are **less** likely to have high level of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major_ratio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@ p= 0.7517682024384902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61BD3F-62A2-9448-8439-441982A5EE93}"/>
              </a:ext>
            </a:extLst>
          </p:cNvPr>
          <p:cNvSpPr txBox="1"/>
          <p:nvPr/>
        </p:nvSpPr>
        <p:spPr>
          <a:xfrm>
            <a:off x="4343400" y="4343400"/>
            <a:ext cx="441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tl;dr</a:t>
            </a:r>
            <a:r>
              <a:rPr lang="en-US" dirty="0"/>
              <a:t>:  </a:t>
            </a:r>
          </a:p>
          <a:p>
            <a:r>
              <a:rPr lang="en-US" dirty="0"/>
              <a:t>People who switch ecosystems release more major versions.  *maybe* effect is more pronounced when going from low ecosystem to high</a:t>
            </a:r>
          </a:p>
        </p:txBody>
      </p:sp>
      <p:sp>
        <p:nvSpPr>
          <p:cNvPr id="6" name="AutoShape 2" descr="data:image/png;base64,iVBORw0KGgoAAAANSUhEUgAAAX0AAAEKCAYAAAD+XoUoAAAABHNCSVQICAgIfAhkiAAAAAlwSFlzAAALEgAACxIB0t1+/AAAADl0RVh0U29mdHdhcmUAbWF0cGxvdGxpYiB2ZXJzaW9uIDIuMi4yLCBodHRwOi8vbWF0cGxvdGxpYi5vcmcvhp/UCwAAIABJREFUeJzt3Xl8VNX5+PHPyU5CFhJ2EkgI+xJAdlFBEURUQIsKuOFG1Vrrr/3aauvX7dvWpVprlbbiDlpAUREFxZVFNgFlDQGyAWFPQvY9Ob8/ziSEmJBJMjN3MvO8X695zeTOnXufuUmeOXPuuc9RWmuEEEJ4Bx+rAxBCCOE6kvSFEMKLSNIXQggvIklfCCG8iCR9IYTwIpL0hRDCi0jSF0IILyJJXwghvIgkfSGE8CJ+VgdQV/v27XVsbKzVYQghRKuyffv2TK11h8bWc7ukHxsby7Zt26wOQwghWhWl1CF71pPuHSGE8CKS9IUQwotI0hdCCC8iSV8IIbyIJH0hhPAikvSFEMKL2JX0lVJTlFL7lVLJSqmH63k+UCm11Pb8FqVUrG15rFKqWCm1w3b7j2PDF0II0RSNJn2llC8wH7gSGADMVkoNqLPancAZrXUv4EXg2VrPpWith9pu9zgo7p/LOQLf/hmyU522CyGEaO3saemPApK11qla6zJgCTC9zjrTgXdsj5cBE5VSynFh2qEkB9b9DY7vculuhRCiNbEn6XcDjtT6OcO2rN51tNYVQC4QZXsuTin1k1JqrVLq4hbG27DwGHOfc9hpuxBCiNbO2WUYjgPdtdZZSqnhwHKl1ECtdV7tlZRS84B5AN27d2/entpEQGA45B5pfF0hhPBS9rT0jwIxtX6Oti2rdx2llB8QDmRprUu11lkAWuvtQArQp+4OtNYLtNYjtNYjOnRotF5QwyJiTN++EEKIetmT9LcCvZVScUqpAGAWsKLOOiuA22yPZwLfaq21UqqD7UQwSqmeQG/AeWdaw2Oke0cIIc6j0e4drXWFUup+YDXgC7yptd6rlHoK2Ka1XgG8ASxSSiUD2ZgPBoBLgKeUUuVAFXCP1jrbGW8EgIjucGiD0zYvhBBOU5QNgWHg69xed7u2rrVeBayqs+yxWo9LgOvred2HwIctjNF+ETFQmgfFOaaPXwghWoOSXFg4DTr0g1+87tRdedYVuTKCRwjR2pQXw+LZcCoJhsxqfP0W8qykH2Eb+SMjeIQQrUFlBSy7Aw5thGv/A70ud/ou3W7mrBapTvrS0hdCuDut4dMHYP8qmPo8DJ7pkt16VtIPjgL/YBm2KYQzaQ2HN0PGD6ZLNaoXRMVDQIjVkTVPdiqUFULnwa7bp9bw5aOw4z2Y8AiMuttlu/aspK+U+SPMlZa+EA6XmQy7lppbTj3TsYZ2Nck/qte5t3Y9wNff9fE2prTAlG7ZNB90FUx5xiRfV1SQ2fAP2PQKjJoH4//g/P3V4llJH2wXaEnSF8IhCjNhz0ewawkc3Q7KB3pOgEv/aPqf809AVrLtlmLuEz+B4lojs5UvtIut9UFQ64MhrKtrkmxtWsPej01LO+8oDJkDxWfg84fgxC646gXwC3Te/re/A18/AYNmwpRnXf7+PTDpd4ejP1odhRCtV3kx7P/ctOiTv4aqCug0GCb/2SSqsC5n1w1pD50H/XwbRdlnPwRqfyikrYOK4rPrBbeHkXeZFnZIe+e/t9P7YdVDkLbWdOfMfAu6j4aqKljzV9PyP70fbnwXQjs5fv+JK+CzB80H5ox/g4/rx9J4XtIPjzGtjNICCGxrdTRCtA5VVebCxl1LTGIqzTPdNWN/BQk3QqeBTdtecKS5xYz8+X7yj5/9IDj4Jax9Bja8BMNuMvuL7Om491WtNB/WPgeb/2XOPUx9HkbcAT6+5nkfH7jsUfM+l98HCybArHeh23DHxZC6Fj68E7qNgBsWgl+A47bdBJ6X9GsP2+zY39pYhHB3p5JMi373B+Z/JqAtDJgOCTdA7MVnk6Kj+PhAeDdz6zkeRt5pYtj0Mvy4ELa9Cf2vgXG/cUzC1Rr2fGi6cvKPw7CbYeIT0LaBGl8DrzXdTovnwJtXwrSXYciNLY/j6I+wZA5ExsOcpZae9PbcpJ8jSV+IelVVwdbXYce7cHyn6XOPvwwufwL6ToWAYNfG07EfTJ8Pl/0vbPkPbH3TnBfocRGMewB6TWpeN8ipfaYrJ309dBkCNyz6+TeP+nQeDPO+gw/mwsfz4ORuuPzJ5n8AZh6E92aabz63fGTuLeR5Sb/mqtx6RhcIISDxY3PSsssQM2Jl0C+gbUero4LQzuaD5+LfmZOdm/8F/70BOvSHC38Ng6+3r0ukNB/WPGM+QALamhOzw29vWtIOaQ+3fAxfPAIbX4aTe2Hmm9CmXdPeU24GLJxhToDfstycuLaYZ12RC9C2E/gGyFW5QjQk5TsICoe7v4Mx97pHwq8tMBQuvB9+sxOufdUkzE/ug5eGmL7/ktz6X6c17PoAXh5hhmEOnQO//tGcKG5OK93XH656Hq55CdLWw2uXmZO89irKhkXXmfMjN39oRi25Ac9L+j4+EB4tF2gJ0ZD09abrxNH99Y7m629q0dy7wSTN9r3gq8fg7wPhy/+FvGNn1z2ZCG9fDR/dZUYX3fWN6Y8PiWp4+/YaPhfmfma+Qbw20YxsakxpgenSOZMOsxebb1VuwvO6d8D068tYfVFbWSH4tbFkiJxbyTlsEtHoe62OxH5KmSGOvS6HYztg4z/NhU2b/226fILC4IfXzP3V/4ALbnX8B1r3MTBvDSy5yRRHu+xR0w1V3xj7ilJYejMc+8kM/Yy9yLGxtJBn/geEx0j3jjirsgLmj4ZXLzEn97xZ2npzH+e86aqdqutQ07f+wE9myGXictjyqkn0v/4RRjSx774pwqPhji9MjZxv/8+c6C0rPHedqkr4aB6kfme+afS7yjmxtIDntvQLTkJ5CfgHWR2NsNrhjaYRUHAKXh1vThaOvsc7W/3p602Nqg6tfGRbu1iY+hxMeBjKCs6O2nM2/zZw3WtmhM9Xj5sLzma9Z0pNaA0rf2c+iCb/2QwPdUOe+VdfM1Y/w9o4hHtIWgW+gXD/D2Zo4upHYNEMyK071bOH09pcERt7sed84AVHui7hV1PKXEdw0zLTXfbapZD+PXz3F9j+Fox70Iw2clMe8puvo3rYphReE1pD0kqIv9S0DmcvNqMxMrbBv8fC7mVWR+g62amm1kxr7dpxN70vh7u/Nd+c3rnGlHAYdov5JunGPDPpR8gMWsLm5B7z4d93qvlZKTMa4571ENXbXBb/4V1mik1Pl27rz4+9xNo4PEn7XnDX1+ZK3mE3mxPJri4g10Se2acf2tVcZSjDNkXSKkBB3yvPXR4VD3eshvUvwNpn4dAmuPbfEOfBCTFtPbTtDO17Wx2JZwkKNyeXWwnPbOn7+kFYN2npC0j6DGJG1X8Bkq8fTPgD3PmVKaX7zjRY/Scz5M7TVPfnx13s9i1R4VyemfTBnNyRYZveLeeIqY9e3bXTkOjhprtnxB1m/PeCS+HEHtfE6CqZB6DwlDmJK7yaByf9GOne8XbVV072u7rxdQNC4Oq/w5wPoPC0GZGx4Z+mOJknSFtn7uUkrtfz3KQfHgP5x6Cy3OpIhFWSPoP2fczJNnv1mQz3bYLek+Gr/4WF0zyj8ZC2zvxPtIuzOhJhMc9N+hHdzbyXeV42FlsYxWfMpCCNde3UJ6S9uXx+2ivmUvp/j4Nd75t+8daoqsqMI4+V/nzh0Ulfhm16tYNfmWn+7OnaqY9ScMEtcM/3pt77R3fDsjugJM+xcbrCqUQzm5x07Qg8OunXmkxFeJ+klabMdktnX4qMg7mrzAQfiZ+Y4Z2tTXV/vpzEFXhy0g+LBpSM4PFGFaVmQu++Vzqm3ICvH1zyP2Z7uz8wBdxak/T1pi+/+tuv8Gqem/T9AsxMPNK9433S1pkiXH0dXOEw4UZTyC9tjWO360xVlZC+Qbp2RA3PTfogdfW9VdJK8A9x/NW1fa6AoAjYucSx23Wm4zuhNBfixlsdiXATdiV9pdQUpdR+pVSyUurhep4PVEottT2/RSkVW+f57kqpAqXU/zgmbDtJXX3vU1UF+1eZYliOLqvtF2hqrOyzzaLUGtTU23GviTyEdRpN+kopX2A+cCUwAJitlBpQZ7U7gTNa617Ai0Dds11/B+yYY8zBIrqb8spVlS7ftbDIsR9NF4yju3aqDZkFFcWw71PnbN/R0tabaxVCO1sdiWhEWUUVuUXOv67Inpb+KCBZa52qtS4DlgDT66wzHXjH9ngZMFEpMyBYKTUDSAP2OibkJoiIMcP28k+4fNfCIkkrTbG9PpOds/2Y0aZEc2vo4qksh8ObPLuInAeorNJ8uD2Dy15Yw/+tTHT6/uxJ+t2A2n0kGbZl9a6jta4AcoEopVRb4A/Aky0PtRnCq4dtSr++10haCbHjoE0752xfKUiYZU4Wu/skLMd+Mie0ZaimW9Ja88We40z5xzp+98FOIoL9uWZIV6fv19kncp8AXtRaF5xvJaXUPKXUNqXUttOnTztu7zUzaEm/vlfISoHM/c7r2qmWcAOgzfBNdybj892S1pr1B08zff4G7nn3R6q05l83XcCn91/E+D4dnL5/e+rpHwVqD/CNti2rb50MpZQfEA5kAaOBmUqp54AIoEopVaK1fqX2i7XWC4AFACNGjHDcte7h0eZeWvreIWmlue/XjNILTREVD9GjYNdSM22eu5Y2SF8PHQdCSJTVkQib7Yey+dvq/WxOzaZbRBv+NjOBa4d1w8/XdQMp7Un6W4HeSqk4THKfBcyps84K4DZgEzAT+FZrrYGaJoZS6gmgoG7Cd6qAYAhuL0nfWyStNBNWu2LO1CE3mkmwT+yGLgnO319TVZTC4c0w/HarIxFA4rE8XvhyP98knaJ920CenDaQWaNiCPTzdXksjSZ9rXWFUup+YDXgC7yptd6rlHoK2Ka1XgG8ASxSSiUD2ZgPBvcgdfW9Q8FpOLIFJvxsRLFzDLwOPn/YtPbdMelnbIOKErkoy2JpmYX8/asDfLrzGGFBfvx+Sl/mXhhLcIB1kxbatWet9SpgVZ1lj9V6XAJc38g2nmhGfC0XEQMnXT9wSLjYgc8B3byqms0RHGku1tr1Plz+pCnV4E7S1wMKelxodSRe6VhOMS9/e5D3t2UQ4OvDry6NZ97F8YQH+1sdmofOkVtbRHc4sNqUxXXXvlfRckmrzGitzoNdt8+EG03N/tQ15mIwd5K2DroMcd4oJlGvrIJS/rUmhUWbD4GGW8b04FeX9qJDaKDVodXw/KQf3t18zS08Xf88qaL1KyuE1O9g+FzXfrBXl2XYtcS9kn55MWRshdG/tDoSr5FXUs7r61J54/s0issr+cUF0fzm8t5Etwu2OrSf8fykX7uuviR9z5Tyrflgd1XXTjW/QBh0HexYbMoyBIa6dv8NObIFKssgVi7KcraS8kre3XyIV75LJqeonKsGd+H/TepDr45trQ6tQV6Q9GtdoBU9wtpYhHMkrYKgcGv6rxNmwbY3TVmGoXUHtVkkbb25KrnHWKsj8ViVVZqPfszgxa8OcCy3hIt7t+cPU/oxqFu41aE1yvOTfritpS8jeDxTZYU5idtnCvhacJIsZpSpVb9ziRsl/XXQ7QL3+ebhQbTWfL3vFH9bncSBkwUkRIfz/PVDuLBXe6tDs5vnJ/2gMNPvKmP1PdORzWY+XFd37VRTypzQXfusKcsQXrdCiYuVFpiicxc+YG0cHmhbejbPfJ7EtkNniGsfwvw5FzB1cGdUKxsg4vlJH0y/vkyb6JmSVoFvIPSaaF0MCTfA2mdMWYaLHrQuDjAXZFVVyPh8B9p/Ip+/rU7i632n6BgayF+uHcQNI2Lwd+FVtI7kHUk/vDtkp1odhXA0rc2QyZ7jre3KqC7LsHOJ9WUZ0taCjz/EjLEuBg9xNKeYF786wIc/ZtA20I+HrujLHePiaBPg+qtoHck7kn5Ed/PPIGP1PcupRMg5BBf9P6sjqVWWYZcZH2+V9PUQPdKUIBHNcqawjPnfJbNw8yEA7r64J/eOj6ddSIDFkTmGlyT9GFNitviMuZJSeIakVYCyrj+/tuqyDDuXWpf0i3PM9IiXPGTN/lu5orIK3vw+jVfXplJYVsEvLojmwUl96BbRxurQHMo7kn54rbH6kvQ9R9JnZhhuaCerIzlblmH3BzDpKWvKMhzaCLpKJk1povLKKpZuPcJL3xzkdH4pkwZ04qEr+tKnk2eOfmqdZyKaSurqe57cDDi+A/o5uXZ+UwyZBYWnTFkGK6SvB78g070j7KK15r73fuTR5XuIiwrhw3vH8tqtIzw24YO3tPQjZAYtj7PfNuWysydMaYrek60ty5C23lw34Oc+dV7c3Sc7jvFV4kkeuqIv902Ib3XDL5vDO1r6bdpBQFsZtulJklZCVC/o0MfqSM6qLsuw7zNTlsGVirLh5G7p2mmC0/mlPPHpXi7oHsE9470j4YO3JH2lTL++dO94huIc05XhTl071RJmQUWxKcvgSunrzb3U27Hb4yv2UFRWyXMzh+Dr4x0JH7wl6YPtAq1DVkchHCH5a3MBkjt17VSrXZbBldLWg3+IKb8gGrVq93FW7T7Bg5f3duviaM7gRUm/u3TveIqklRDSwT0L6FWXZUhbZ8oyuEr6elNgzYr6Q63MmcIyHvtkD4O7hTPv4p5Wh+Ny3pP0w2OgJAdK8qyORLRERSkc/Ar6Xgk+bnplZMINgIbd77tmf/kn4XQSxErpBXs89VkiOUXlPDczwaUTkrsL73nHMmzTM6Svh7J89+zaqVZTlmGpuQrc2ar786XeTqO+2XeSj386yq8u7UX/LmFWh2MJ70v60sXTuiWtMn3XPcdbHcn5DbkRTu8zZRmcLX09BIZBZwvLP7QCeSXl/OnjPfTtFMqvLu1ldTiW8Z6kX/uqXNE6VVXB/lXQ6zLwd/NL4wdeZwqf7Vzq/H2lrYMe49xvcnY38/SqfZzKL+Fv1ycQ4Oc9qa8u73nnbTuaqxVzJem3Wsd/gvzj7t21U612WYbKCuftJ/eoqSArXTvn9f3BTBb/cIS7L+lJQnSE1eFYynuSvlIQHi3dO61Z0iozDWCfK6yOxD6uKMtQMz5fkn5DCksrePijXfRsH8L/u9yNLuaziPckfbAN25SWfquVtNLMg9taiubVLsvgLGnrzBXnnQY5bx+t3N9W7+doTjHPzUwgyN9NR3y5kHclfbkqt/XKSjEnRt3xKtyGuKIsQ9p6iL0IfLzrX9leP6Rl8/bGdG4bG8uI2FbSWHAy7/pLiYiBwtNQVmR1JKKp9q8y9+5QO78pqssyJK5w/LbPpJtzVFJ6oV4l5ZX84cNdxES24fdT+lodjtvwsqTfw9znZlgbh2i6pFWmC6NdD6sjaZrqsgzO6OJJqx6fL0m/Pi9+dYC0zEKeuS6B4AAZ2VTNu5J+9bBNGcHTuhRmwpHNratrp1pNWYb1ji/LkLYOQjpCB2nF1rXjSA6vrU9l9qjujOvV3upw3Ip3Jf0IGavfKh34wswI1dq6dqo5oyyD1mbkTuxFMu9zHaUVlfx+2U46hQXxyNR+Vofjdrwr6Yd2AR8/GbbZmpxJhx8XQli0tROOt4QzyjJkpZhrFmR8/s/M/zaZAycL+Ou1gwkLkgJ0dXlX0vfxhbBu0tJ3d5UVpg//3V/AS0MhYytceH/rbtEOmeXYsgxpa819nJuXo3CxxGN5/GtNCtcN68al/TpaHY5bsivpK6WmKKX2K6WSlVIP1/N8oFJqqe35LUqpWNvyUUqpHbbbTqXUtY4NvxkiusuwTXeVdxzWPAsvJcCS2XByL4z/Azy4B8bca3V0LTPwWvANcFxZhvT1ENoVIr2vNHBDyiureGjZTiKCA3jsmgFWh+O2Gj2lrZTyBeYDk4AMYKtSaoXWOrHWancCZ7TWvZRSs4BngRuBPcAIrXWFUqoLsFMp9anW2onXpTciojukfGfZ7kUdVVWQtga2vWla97oS4ifClc9BnymeU08mONJcrLX7A5j0VMvel9bmxHCvia3724+DLViXyt5jefzn5guICA6wOhy3Zc9f3iggWWudCqCUWgJMB2on/enAE7bHy4BXlFJKa117QHwQ4II6s40IjzF9oRVl4Cd/GJYpzIId78K2t+BMGgRHmS6c4XM9t/U6ZBYkfQZL5phhljGjzHmKpk5kfmofFGXKUM1akk/l89LXB7lqcBemDOpidThuzZ6k3w2o3R+SAYxuaB1bqz4XiAIylVKjgTeBHsAt9bXylVLzgHkA3bt3b+p7aJqI7oCGvAzPTS7uSms4vNm06hOXQ2UZdL8QLv0TDJjW9OTX2vSZAiPvhoOrzQ1Ml0+XIeZEb8xIcx/e7fzbkXo756is0jy0bBchgb48MW2g1eG4Pad/d9ZabwEGKqX6A+8opT7XWpfUWWcBsABgxIgRzv02UDNs84gkfVcpyYVd75tkfyrR1H4ffjuMuB069rc6Otfx9Yerngeeh/wT5gT1kR/M/bY3YPN8s15YN4geaW71fRtIW2caL63tQjUneWtDGj8dzuGlWUPpEOrhDQcHsCfpHwViav0cbVtW3zoZSik/IBzIqr2C1nqfUqoAGARsa3bELVUzmYqM4HGq3KOmumTqd6ZQWnkRdB0G016GQb+AgBCrI7RWaGfof425geluPLkbjmyFjB/MfeJy81zdbwOHNrTOC9WcID2zkOe/3M/l/TsybUhXq8NpFexJ+luB3kqpOExynwXMqbPOCuA2YBMwE/hWa61trzli6/LpAfQD0h0VfLOEdQPlIyN4HK0kD9K/N0k+dQ1kHjDLg9vD4JmmZd/tAktDdGt+AdBtuLlxj1mWf+LsN4G63wZkqCZaa/73kz34+/jw5xmDUXJS2y6NJn1bwr4fWA34Am9qrfcqpZ4CtmmtVwBvAIuUUslANuaDAeAi4GGlVDlQBdyntc50xhuxm6+/uUhLWvotU1kOGdvOJvmMbWbkjV8biB0HF9wKPS+FjgOkAmRzhXY25zoGTDM/V38byEqFgTOsjc0NfL3vFOsPZvLY1QPoHB5kdTithtKumLi5CUaMGKG3bXNy78+bU8xkHLevdO5+PInWcDrJ1mWzxrTqywrMt6auw0yC7znB9EF7+glZYbmS8komv7iOQD8fVv3mYvx9pWGhlNqutR7R2HoeMgi6icJjTAEvcX6lBWaIYYqtNV9wwiyPjDdFxOIvNbVf2rSzNEzhfd74Po3D2UW8e+doSfhN5J1JP6I77PnQXO7vKRf/OMMn90HiJ2YMfdx4k+R7Tjh7MlwICxzPLeaVb5O5YmAnLuotFTSbyjszXkSM6X/OP352CKc4V0ku7P8cRtwJU5+XfnnhNp75PIlKrXn0Kim10Bze+Z8cLiWWG7X/C3Px1JBZkvCF29iWns0nO47xy0t6EhMZbHU4rZJ3/jfXzKAlwzYblPiJKejVrdHzQkK4RGWV5vEVe+kSHsS9E+KtDqfV8s6kHx5t7qWufv1K8iD5axgwXVr5wm28v+0Ie4/l8cjU/jL9YQt453+0f5CZZi7nkNWRuKeDX0JlqYwFF24jt6icv63ez6jYSK5JkIJqLeGdSR+krv757P3YXMAWPcrqSIQA4B/fHCCnqIzHpw2QK29byIuTfox079SntMB07fSfJl07wi0cOJnPwk2HmD2qOwO7hlsdTqvnvf/V1S39qiqrI3EvB1dDRYnpzxfCYlprnvx0L20D/fjd5L5Wh+MRvDfph8eYIYmFp6yOxL3sXQ5tO0H3MVZHIgSr955kQ3IWv53Uh8gQmfTIEbw36UuJ5Z8rK4SDX5lyvz6+VkcjvFxJeSV/XplI306h3DRargJ3FEn6kvTPOvglVBTDABm1I6z32rpUMs4U8/i0AfhJfR2H8d4jWX1VrozgOWvvcgjpAD0utDoS4eWO5RQzf00yUwd35sJ4qa/jSN6b9APbQptIaelXKysyLX3p2hFu4OnPk9Aa/jjVi6bTdBHvTfogwzZrS/7KTGkoXTvCDsmn8nnm8ySO5xY7fNtbUrP4dOcx7hkfT3Q7qa/jaN59LXN4DGQetDoK91BdQrnHOKsjEW4u6UQeN722hazCMhZuSufBy3tz+7g4h9S1r6zSPPFpIl3Dg7hnvNTXcQYvb+n3MH36bjZ7mMuVF5uqmv2vkfkFxHklHstj9oLN+PkqFt05irE9o/jrqiSu+ud6tqRmtXj7i384zL7jefzpqgG0CZBuRmfw8qQfY7o0irKtjsRayd9AeaFckCXOa8/RXOa8vpkgf1+WzhvLxb078Mbckbx26wgKSyu5ccFmfrt0B6fzS5u1/ZyiMl74cj9jekYydXBnB0cvqnl30q+pq+/lhdcSl5uT2rGXWB2JcFO7MnKY89pmQgL8WDpvLLHtQ2qemzSgE1//djy/ujSeT3cd47IX1rBwUzqVVU37Bv3iVwfILS7n8WsGSn0dJ/LupF89Vt+bh22Wl9i6dq6Wrh1Rrx1Hcrjp9S2EtfFnybwxdI/6+cnVNgG+PHRFP7548BKGREfw2Cd7mT7/e3YcybFrH0kn8li0+RA3j+lB/y5hjn4LohYvT/rVLX0vTvop30JZvnTtiHptP3SGW17fQrvgAJbMG9PobFXxHdqy6M5RvDx7GKfzS7n2Xxt45KPd5BSVNfgarTVPrkgkrI0/v53Ux9FvQdTh3Uk/KAICw7x7rH7icnMc4sZbHYlwM9vSs7ntzR+IbGsSvr3DJ5VSXDOkK9/8bgJ3jovj/W1HuOyFtby/9QhV9XT5fL7nBJtSs/jd5L5EBEt9HWfz7qSvlOnX99bunYpSM/l5v6vB19/qaIQb2ZKaxa1v/kCH0ECWzhtL14g2Td5G20A/Hr16ACsfuIj4DiH8/sNdXP/qJhKP5dWsU1xWyV9W7qNf51DmjJL6Oq7g3UkfbBdoeWlLP+U7KM2TGbLEOTalZDH3ra10CQ9i6bwxdA4PatH2+nUO4/1fjuX564eQnlnI1S+v58lP95JfUs6r61I4mlPME9MG4usjJ29dQc7cRXSHQ5usjsIaiZ9AULh07YgaG5IzufOdrcTj4EOsAAAgAElEQVS0C+a9u0fTMbRlCb+aUoqZw6OZ1L8Tf/syibc3pvPZruPkl5RzVUIXxvSMcsh+ROOkpR8eA6W5UGzfKAOPUVEG+1dC36vAT/pRBaw7cJo73t5Kj8gQFs8b47CEX1t4sD9/njGY5feNo0t4EP4+PlJfx8WkpV972GabCGtjcaXUNVCSK107AoA1+08xb9F2erYP4b27RhPVNtCp+xsSE8Hy+8ZRXF5JSKCkIVeSlr63DttM/MSMXOo5wepIhMW+TTrJvIXb6dWhLYvvHuP0hF/Nx0dJwreAJP1wL5xMpbIckj6DvlPBzzX/4MI9fZ14kl8u2k7fzqH89+7RtJMpCT2eXUlfKTVFKbVfKZWslHq4nucDlVJLbc9vUUrF2pZPUkptV0rttt1f5tjwHSCkPfi18a5hm2lroSRHLsjycl/sOcG9721nQJcw3r1ztIyR9xKNJn2llC8wH7gSGADMVkoNqLPancAZrXUv4EXgWdvyTOAarfVg4DZgkaMCdxilvG/Y5t7lEBAK8e73GSxcY9Xu49z/3x8Z1C2cRXeNJjxYrtPwFva09EcByVrrVK11GbAEqNtEnA68Y3u8DJiolFJa65+01sdsy/cCbZRS7tefENHde5J+TdfOFPB3/OiMukorKikpr3T6foR9tNa8vj6VXy/+iSExESy8YxRhQZLwvYk9Z1G6AbX7PjKA0Q2to7WuUErlAlGYln61XwA/aq2bV3fVmcJj4NhPVkfhGunrofiM02fIqqrSvL/tCM+t3k9JeSUzhnXj5tE9GNBVimlZJauglP/5YCff7T/NpAGdePHGobSVE6lexyW/caXUQEyXz+QGnp8HzAPo3t2CS7EjYqAoC8oKISCk8fWdrbzY1PgP7+b4be9dDgFtoddEx2/b5qfDZ3h8xV52ZeQyMrYdsVEhfLg9g/9uOcyIHu24ZWwPpgzqTKCfTJLhKhtTMnlwyQ5yisp5avpAbhnTQ8oXeyl7kv5RIKbWz9G2ZfWtk6GU8gPCgSwApVQ08DFwq9Y6pb4daK0XAAsARowY4fpprCJ6mPucI9Cxn8t3X+PYDvhpEez+wHwA3bAQ+l3luO1XVpiunT5XgH/Ta6k05nR+Kc9+kcSy7Rl0CgvkpVlDmTakK0op/nRVf5Ztz+DdzYf4zZIdRIUEcMPIGOaM6t5o5UbRfBWVVbz0zUFe+S6ZuPYhvHX7SAZ2Dbc6LGEhe5L+VqC3UioOk9xnAXPqrLMCc6J2EzAT+FZrrZVSEcBK4GGt9QbHhe1g1ZOp5FqQ9IuyTZL/aRGc2A1+QdB/GmQlw/u3wY3vmv53Rzj0vflG4+CunfLKKhZuOsQ/vjpASUUl94yP5/7Lep3TdRARHMBdF/fkjnFxbEjJZNGmQ7y6NoX/rE3hsr4duXlsD8b37oCP1F9xmKM5xfxm8U9sO3SG64dH8+T0gQQHSHeOt2v0L8DWR38/sBrwBd7UWu9VSj0FbNNarwDeABYppZKBbMwHA8D9QC/gMaXUY7Zlk7XWpxz9RlokwsUzaFVVQdoa+Old2PcZVJZCl6Fw1QswaKa5Mrg4BxZOh/dvgVmLofflLd9v4ifgHwy9HLAtm43JmTy+Yi8HTxUwvk8HHrtmAPEd2ja4vo+P4uLeHbi4dweO5RSz5IfD/PeHI3zz1lZiIttw0+ge3DAihkgZL94iX+w5zu+X7aJKw0uzhjJ9qBO6CkWrpLSbTQo+YsQIvW3bNtfutKoK/twRxv4KJj3pvP3kHIYd/4Wf3oPcw6aOfcKNcMEt0Hnwz9cvyjaJ//R+mLOkZUMsqyrhhb4QexFc/3bzt2NzNKeYv6xMZNXuE8REtuGxqwdyef+OzeonLquo4svEEyzadIgtadkE+Plw9eAu3Dy2B8NiIizte9ZacyKvhJRThRw5U8SYnlHEtXeD8z4NKCmv5M8rE3l382ESosN5efYwekS5b7zCcZRS27XWIxpbT77rAfj4QHi0cy7QKi8xhc1+XGTq3YApfTDpCVPs7HzDJoMj4dZP4J1psHg2zFna/LIJhzZC4ekWX5BVUl7Ja+tSmb8mGYDfTerD3Zf0JMi/+SdlA/x8uDqhK1cndOXAyXze3XyIj348ykc/HWVg1zBuHtODi3u3JyokkDYBzjn5W1JeSXpWISmnCkk5XUDq6QJSTheSerqAwrKzQ059fRSzRsbwm4m96Rjm/CGvTZF8Kp/7//sTSSfyufviOB66oh8BfnLRvTiXtPSrvTMNyovgrq8ds70Tu02i3/2+GSIZ3h2G3QRD55wt8mavwix45xrIToWbPoC4i5sez8rfmW8Yv09p1gglrTVf7zvF/32WyOHsIqYO7syfrhpAt2ZMrmGPgtIKPtlxlEWbDpF0Ir9meRt/XyJDAmgX4k9kSCCRwf60CwkgKiSAdiEBRAYHEBkSYFsngHbBATV12rXWZBaU1ST0lNMFNbeMM8XU/lfoFtGGnh1CiO/QlnjbfYfQQBZtPsR/txzG39eHOy+KY974npaPc9das3TrEZ74dC8hAX48f8MQLu3b0dKYhOvZ29KXpF/tk1/Bwa/hf/a3bDv7P4c1z8DxHeAbYGaluuAWiJtgvlE0V8FpeOdq00V084fQ40L7X1tVCS/0gx5jzYigJko9XcCTnyay9sBpendsyxPTBjKuV/smb6c5tNb8dCSHgyfzyS4sJ7uw9Ox9UTlnCsvILiyjoLSi3tcrBeFt/GkXHEBWQSl5JWfXC/L3oWf7tsR3bEvP9iHEdzQJPq59yHlPeKZnFvLCVwf4dOcx2gX7c/9lvbl5THdLhqDmlZTzx49289mu44zrFcWLNwx1u28gwjUk6TfVmmdhzV/hTyebd6VqVgp88QgcXA1RvWHU3TD4etNF4ygFp+DtqyD3KNzyEXQfY9/r0jfA21Nh5psw6Bd27y6roJTX1qfxxvepBPn58uCkPtw6tgf+vu7XZVBaUcmZwnKyC8s4U1RGVmEZZwrP3mcXldEu2N/Wcm9Lzw4hdA1v06LRQrszcnnmi31sSM6iW0Qbfje5D9OHdnPZDFA7juTw68U/ciynhN9O6sM94+Nl9ikvJn36TVXd5ZJ3FKLi7X9dWRF8/3fY8BL4BsLkv8DoXzpnztm2HeG2T03if3cm3PIxxIxs/HWJy81Q0N5X1Pt0SXklyacK2H8in6QTeSSdyGf/iXxO5ZuLp2cOj+YPU/rRIdT9KmhUC/TzpXO4b4un9muKwdHhvHfXGNYfPM0znyfx2/d3smBdKn+4sh8T+nRw2gnoqirNgvWpPL96P53Cgnj/l2MY3sOBjQvh0STpV6sZtnnYvqSvtbnQ6Ys/mpE4g2+Ayf8HoZ2dG2doZ5P435oK714Hty6HbsMbXr+qChJXQK/LqfIPISOriKQTeSbBn8wn6Xge6VlFVFaZb3wBfj707tiWi3q3p3/nMMbGRzGom1zMcz4X9+7AuPj2fLb7OM+v3s/tb21ldFwkD1/Zj2Hd2zlkHyXllRw4mc/eY3l8tusYG5KzuHJQZ575RQLhbaR2jrCfJP1qEU2oq5+ZDJ8/BCnfQseBMHcVxI5zbny1hXWFuZ+ZxL/oWjPCp+uwc1Ypq6jix8NnOLNvLVcWnOCFYwN484nV54xEiYlsQ7/OYUwd3IW+nUPp1zmM2Khg/Nyw+8bd+fgopg3pypSBnVn8w2H++c1Brv3XRq4c1Jn/uaLvea9dqCu3uJzEY3nsPZZL4vE8Eo/lcfBUQc0Hc3gbf/5y7SDmjOoupRREk0nSrxbaFZTv+YdtlhXCur/BxldMGYMpz8LIu8DXgsMYHm0S/9tXwcIZcNsK6DKk5unnvkji9e/TeMxvKaV+/uxqM4aZ8Z3o1yWMvp1D6dMpVIptOUGAnw+3XRjLL4ZH8/r6VF5bl8qXiSe5YUQMD17em061TrJqrTmVX8reY7nsPZrH3mN57D2ey5Hs4pp1OoYGMrBrGBP7d2Rg13AGdg0jpl2wXLksmk1O5Nb24iAzKua6Becu1xr2fgxfPmr6/IfMMRdxtXWDYXFnDpnEX1Zgun1sF3ld/ve1RAX78d+CO/HpNgw1e7HFgXqnzIJSXvk2mfe2HMLXR3Hr2Fh8fRR7j+WReCyXzIKymnVjo4IZ2DWcAV3DGNg1jIFdw936PIpwL3Iitzkiuv98rtxTSaYrJ22dSagz34LudStLW6hdD9PKf/tqc/XubZ9xsk1Pkk8VcP+Fpfj+eBwGPmV1lF6rfdtAnpg2kNvHxfLClwdYsC4Vf19F746hTOjbsSa59+8SSqjUtRcuIEm/tvAYOGSrC1eab8bbb/mPuZhp6vMw4g7wccNywJE9z47qeeca9ox+E4CLyjaYawX61D9qR7hOj6gQ/jl7GI9dM4DQID8pKy0sI2fsaovobrpvdi6Bl0fApldgyGz49Y9m3L07JvxqUfEm8fv4Mmr9XIYGnSTq8BcQPxGCZPSNu2jfNlASvrCUJP3aImJAV8HHv4SwLnDXtzD9FTN5emvQvjfc9inlFZUs9nkUlZchk58LIc4hSb+22IvM0Mer/wF3fQPR5xn/7qYO+8RwY+mfUL4B4OMPfa+0OiQhhBuRPv3aInvCvDVWR9EiG1MyOaijOXHjSmL9ckxtfiGEsJGk72E2pmTRITSQHvEDTLUxIYSoRbp3PIjWmo0pWVwYHyVXagoh6iVJ34McPFVAZkEpF8ZHWR2KEMJNSdL3IBuTMwG4ML6VjDYSQricJH0PsjEli5jINsREBlsdihDCTUnS9xCVVZrNqVlc2FNa+UKIhknS9xB7j+WSV1LBhb2kP18I0TBJ+h5iY0oWAGPlJK4Q4jwk6XuIjSlZ9O7Ylo6hMim2EKJhkvQ9QFlFFVvTsmWophCiUZL0PcCOIzkUl1cyVoZqCiEaIUnfA2xMyUQpGNtTWvpCiPOTpO8BNqZkMahrOOHBMvOSEOL8JOm3csVllfx0+Iz05wsh7CJJv5Xbmp5NeaWWoZpCCLvYVVpZKTUFeAnwBV7XWj9T5/lAYCEwHMgCbtRapyulooBlwEjgba31/Y4MXpiuHT8fxai4SKtDEQKA8vJyMjIyKCkpsToUjxQUFER0dDT+/s3rzm006SulfIH5wCQgA9iqlFqhtU6stdqdwBmtdS+l1CzgWeBGoAT4X2CQ7SYcbFNKJsO6RxAcIFMjCPeQkZFBaGgosbGxUuLbwbTWZGVlkZGRQVxcXLO2YU/3ziggWWudqrUuA5YAdSdenQ68Y3u8DJiolFJa60Kt9feY5C8cLLe4nN1Hc2WopnArJSUlREXJnA7OoJQiKiqqRd+i7En63YAjtX7OsC2rdx2tdQWQC0gns5NtSc2iSiMncYXbkYTvPC09tm5xIlcpNU8ptU0pte306dNWh9NqbEzJIsjfh2HdZR5cIYR97En6R4GYWj9H25bVu45Syg8Ix5zQtYvWeoHWeoTWekSHDh3sfZnX25SSxcjYSAL9fK0ORQjRStiT9LcCvZVScUqpAGAWsKLOOiuA22yPZwLfaq2148IUdZ3OL2X/yXwZqimEHd59911GjRrF0KFD+eUvf0llZSVffPEFF1xwAUOGDGHixIkAZGdnM2PGDBISEhgzZgy7du2yOHLHa3TIh9a6Qil1P7AaM2TzTa31XqXUU8A2rfUK4A1gkVIqGcjGfDAAoJRKB8KAAKXUDGBynZE/ohk2pZovUjI1ohDnt2/fPpYuXcqGDRvw9/fnvvvu49133+XRRx9l3bp1xMXFkZ2dDcDjjz/OsGHDWL58Od9++y233norO3bssPgdOJZd4/y01quAVXWWPVbrcQlwfQOvjW1BfKIBm1IyCQ3yY1DXMKtDEcKtffPNN2zfvp2RI0cCUFxczJYtW7jkkktqhj1GRprrXL7//ns+/PBDAC677DKysrLIy8sjLMxz/s/c4kSuaLqNKVmMjovCz1d+hUKcj9aa2267jR07drBjxw7279/PE088YXVYlpGM0QplnCniUFaRDNUUwg4TJ05k2bJlnDp1CjD99gkJCaxbt460tLSaZQAXX3wx7733HgBr1qyhffv2HtXKBzu7d4R7qZ4aUebDFaJxAwYM4M9//jOTJ0+mqqoKf39/5s+fz4IFC7juuuuoqqqiY8eOfPXVVzzxxBPccccdJCQkEBwczDvvvNP4DloZSfqt0KaULKJCAujbKdTqUIRoFW688UZuvPHGny2/8sorz/k5MjKS5cuXuyosS0j3TiujtWZjSiZj4+UydyFE00nSb2VSMws5mVcqQzWFEM0iSb+V2ZicCUi9HSFE80jSb2U2pmTRLaINPaKCrQ5FCNEKSdJvRaqqNJtSs6Q/XwjRbJL0W5F9J/LIKSqXrh0hRLNJ0m9FNiZLvR0h7OHr68vQoUMZNGgQ11xzDTk5OY2+JjY2lszMTBdEZy1J+q3IxpRMenYIoXN4kNWhCOHW2rRpw44dO9izZw+RkZHMnz/f6pDchiT9VqK8soof0rKla0eIJho7dixHj5opQNasWcPVV19d89z999/P22+/XfPzc889x+DBgxk1ahTJycnk5+cTFxdHeXk5AHl5eTU/b926lYSEBIYOHcpDDz3EoEFmGvDKykoeeughRo4cSUJCAq+++mrNvsePH8/06dPp2bMnDz/8MO+99x6jRo1i8ODBpKSkAPDBBx8waNAghgwZwiWXXOLw4yFX5LYSuzJyKSyrlK4d0ao8+eleEo/lOXSbA7qG8fg1A+1at7Kykm+++YY777zTrvXDw8PZvXs3Cxcu5MEHH+Szzz5jwoQJrFy5khkzZrBkyRKuu+46/P39uf3223nttdcYO3YsDz/8cM023njjDcLDw9m6dSulpaWMGzeOyZMnA7Bz50727dtHZGQkPXv25K677uKHH37gpZde4uWXX+Yf//gHTz31FKtXr6Zbt252dUs1lbT0W4nq8fljekpLX4jGFBcXM3ToUDp37szJkyeZNGmSXa+bPXt2zf2mTZsAuOuuu3jrrbcAeOutt7j99tvJyckhPz+fsWPHAjBnzpyabXz55ZcsXLiQoUOHMnr0aLKysjh48CAAI0eOpEuXLgQGBhIfH1/zYTB48GDS09MBGDduHHPnzuW1116jsrKy5QejDmnptxIbU7IY0CWMyJAAq0MRwm72tsgdrbpPv6ioiCuuuIL58+fzwAMP4OfnR1VVVc16JSUl57yu9lDo6sfjxo0jPT2dNWvWUFlZyaBBg87bAtda8/LLL3PFFVecs3zNmjUEBgbW/Ozj41Pzs4+PDxUVFQD85z//YcuWLaxcuZLhw4ezfft2oqIc19iTln4rUFJeyfbDZ6Q/X4gmCg4O5p///CcvvPACFRUV9OjRg8TEREpLS8nJyeGbb745Z/2lS5fW3Fe34gFuvfVW5syZw+233w5AREQEoaGhbNmyBYAlS5bUrHvFFVfw73//u+Y8wIEDBygsLLQ75pSUFEaPHs1TTz1Fhw4dOHLkSPPefAOkpd8K/HjoDGUVVVJKWYhmGDZsGAkJCSxevJhbbrmFG264gUGDBhEXF8ewYcPOWffMmTMkJCQQGBjI4sWLa5bfdNNNPProozXdP2D67u+++258fHwYP3484eHhgOkOSk9P54ILLkBrTYcOHZpUufOhhx7i4MGDaK2ZOHEiQ4YMaeEROJdyt/nLR4wYobdt22Z1GG7lb6uT+M/aVHY8NonQIH+rwxHivPbt20f//v2tDsOhli1bxieffMKiRYtqlhUUFNC2bVsAnnnmGY4fP85LL73kknjqO8ZKqe1a6xGNvVZa+q3AxpQshkSHS8IXwgK//vWv+fzzz1m16pxpwlm5ciVPP/10TbdR7aGf7kySvpvLLylnV0Yu946PtzoUIbzSyy+/XO/yhiZmcXdyItfNbU3PprJKy0lcIYRDSNJ3cxuSswjw8+GCHu2sDkUI4QEk6bu5jSlZjOjRjiB/X6tDEUJ4AEn6biy7sIx9x/Oka0cI4TCS9N3Y5lRTSnms1NsRoslOnDjBrFmziI+PZ/jw4UydOpUDBw7Qpk0bhg4dyoABA7j11ltrLqKq9uCDD9KtW7dzrtx9++238fHxYdeuXTXLBg0aVFM6oTWRpO/GNiRnEhLgS0J0uNWhCNGqaK259tprmTBhAikpKWzfvp2nn36akydPEh8fz44dO9i9ezcZGRm8//77Na+rqqri448/JiYmhrVr156zzejoaP7yl7+4+q04nCR9N7YpJYvRPaPw95VfkxBN8d133+Hv788999xTs2zIkCHExMTU/Ozr68uoUaNqyi6DqY8zcOBA7r333nOuyAW4+uqr2bt3L/v373f+G3AiGafvpo7nFpOaWcic0d2tDkWI5vv8YTix27Hb7DwYrnzmvKvs2bOH4cOHn3edkpIStmzZcs5VtIsXL2b27NlMnz6dP/7xj5SXl+Pvby6K9PHx4fe//z1//etfeeedd1r+PiwiTUg3tSmluj9fTuIK4UgpKSkMHTqUTp060aVLFxISEgAoKytj1apVzJgxg7CwMEaPHs3q1avPee2cOXPYvHkzaWlpVoTuEHa19JVSU4CXAF/gda31M3WeDwQWAsOBLOBGrXW67blHgDuBSuABrfW5R1HUa0NyFu2C/enfOczqUIRovkZa5M4ycOBAli1bVu9z1X36mZmZjBs3jhUrVjBt2jRWr15NTk4OgwcPBqCoqIg2bdqcM9OWn58fv/vd73j22Wdd8j6codGWvlLKF5gPXAkMAGYrpQbUWe1O4IzWuhfwIvCs7bUDgFnAQGAK8C/b9sR5aK3ZlJLJ2PgofHxU4y8QQpzjsssuo7S0lAULFtQs27Vr1zllitu3b88zzzzD008/DZiunddff5309HTS09NJS0vjq6++oqio6Jxtz507l6+//prTp0+75s04mD3dO6OAZK11qta6DFgCTK+zznSgupNrGTBRmRkIpgNLtNalWus0INm2PXEeh7KKOJZbIkM1hWgmpRQff/wxX3/9NfHx8QwcOJBHHnmEzp07n7PejBkzKCoqYu3atXzxxRdcddVVNc+FhIRw0UUX8emnn57zmoCAAB544AFOnTrlkvfiaPZ073QDalfxzwBGN7SO1rpCKZULRNmWb67z2m7NjvY8kk7k8ev//uSQbb0y5wL6dg51yLaaY6OtP18uyhKi+bp27XrOcMxqe/bsqXmslGLnzp0AZGdn/2zdjz76qObx3Llzax4/8MADPPDAAw6M1nXcYvSOUmoeMA+ge/fmjVYJ8vOld6e2DoknyN/a89uRIf5MGdiZnu1DLI1DCOF57En6R4GYWj9H25bVt06GUsoPCMec0LXntWitFwALwEyiYm/wtcW2D+FfN51/iFZrMWVQF6YM6mJ1GEIID2RPk3Yr0FspFaeUCsCcmF1RZ50VwG22xzOBb7WZkmsFMEspFaiUigN6Az84JnQhhBBN1WhL39ZHfz+wGjNk802t9V6l1FPANq31CuANYJFSKhnIxnwwYFvvfSARqAB+pbWudNJ7EUK4Ca01ZiyHcLSWTnErc+QKIRwqLS2N0NBQoqKiJPE7mNaarKws8vPziYuLO+c5mSNXCGGJ6OhoMjIyWu04dncXFBREdHR0s18vSV8I4VD+/v4/a4UK9yG1d4QQwotI0hdCCC8iSV8IIbyI243eUUqdBg61YBPtgUwHheNMEqdjtZY4ofXEKnE6lrPj7KG17tDYSm6X9FtKKbXNnmFLVpM4Hau1xAmtJ1aJ07HcJU7p3hFCCC8iSV8IIbyIJyb9BY2v4hYkTsdqLXFC64lV4nQst4jT4/r0hRBCNMwTW/pCCCEaorV2mxum9v53mKqce4Hf2JZHAl8BB2337WzLFfBPzDSMu4ALam3rNtv6B4HbGthfvdt1VZzAUGCTbRu7MBPK17e/ucBpYIftdpcFx7Oy1v5XNLC/QGCp7fVbgFhX/+6BS2vFuQMoAWZYeEz72X7HpcD/1NnWFGC/7T087Mhj6qg4G9pOPfubAOTWOp6PWXA804Hdtv1va2B/Df6Nu/CY9q3zN5oHPOioY9ro+3DERhx1A7pw9p83FDiAmYz9uep/CuBh4Fnb46nA57Zf5BhgS61fQqrtvp3t8c8SekPbdWGcfYDetsddgeNARD37mwu8YtXxtD1XYMf+7gP+Y3s8C1hqRay1thmJKfUdbOEx7QiMBP7Cuf/4vkAK0BMIAHYCAxx1TB0YZ73bqWd/E4DPrDqetufSgfaN7K/RvxtXxFrn7+AEZoy9Q45po+/D0Rt0aHDwCTAJ0xrqUuvA77c9fhWYXWv9/bbnZwOv1lp+znp116+7XVfFWc92dmL7EKizfC7NSFCOjBP7kv5qYKztsR/mQhRl1THFTMH5XgPbd8kxrbXeE5ybTMcCq2v9/AjwiLOOaXPjbGg79SyfgAMSVEvixL6kb9f/oquOKTAZ2NDAcw45pnVvbtunr5SKBYZhvtJ20loftz11Auhke1zfpO3dzrO8roa266o4a29nFKbFl9LArn6hlNqllFqmlIppYB1nxhmklNqmlNqslJrRwG5qXq+1rsB8NW3y7O6OOqaYlvHi8+zKFce0Ifb+jbb4mLYwzoa2U5+xSqmdSqnPlVIDmxKjg+LUwJdKqe22ebfrY+9xd3as1Rr7G23RMa2PWyZ9pVRb4ENMP1de7ee0+QjUjt5nc7brqDiVUl2ARcDtWuuqelb5FNOXm4DpM3zHgjh7aHM14RzgH0qp+KbEYC8HH9PBmJZyfdzhmDqdA49ng9ux+RHzNzIEeBlYbkGcF2mtLwCuBH6llLqkKTHYy4HHNACYBnzQwCotOqYNcbukr5TyxxzQ97TWH9kWn7T9E1f/M5+yLW9o4nW7JmQ/z3ZdFSdKqTBgJfAnrfXm+valtc7SWpfafnwdsHsGeEfFqbWuvk8F1mBaOXXVvF4p5QeEA1mujtXmBuBjrXV5ffty4TFtiBLleyQAAANgSURBVL1/o80+pg6Ks6HtnENrnae1LrA9XgX4K6XauzLOWn+jp4CPgVH1rGbvcXdqrDZXAj9qrU/W92RLjun5uFXSV2ZutTeAfVrrv9d6qvbE67dh+tKql9+qjDFAru1r1mpgslKqnVKqHabfrL4WX0PbdUmctk/6j4GFWutl59lfl1o/TgP2uTjOdkqpQNs22wPjMCMY6qq93ZnAt7aWj8tirfW62Zzna7MLj2lDtgK9lVJxtr+DWbZt1NWsY+qoOM+znbrrdbatW91V6YMdH04OjDNEKRVa/RjzP7+nnlUb+7txeqy1NPY32qxj2ihHnyRoyQ24CPPVaBdnhylNxfRhfoMZEvU1EGlbXwHzMf3gu4ERtbZ1B2ZYVjKm26R6+evV6zW0XVfFCdwMlHPu8K2htueeAqbZHj+NGSK2EzNkrJ+L47zQ9vNO2/2dtfZRO84gzFfVZOAHoKdFv/tYTOvNp84+rDimnTH9xnlAju1xmO25qZgRICmYb3oOO6aOirOh7dhecw9wj+3x/bWO52bgQhfH2dO27522OGofz9pxNvh34+LffQgmgYfX2UeLj2ljN7kiVwghvIhbde8IIYRwLkn6QgjhRSTpCyGEF5GkL4QQXkSSvhBCeBFJ+kII4UUk6QvhBEopX6tjEKI+kvSF11NKPaWUerDWz39RSv1GKfWQUmqrMkXZnqz1/HJbUa+9tQt7KaUKlFIvKKV2YqpoCuF2JOkLAW8CtwIopXwwJRFOAL0x9VuGAsNrFfC6Q2s9HBgBPKCUqq56GYKpzz5Ea/29K9+AEPbyszoAIaymtU5XSmUppYZhyuL+hJn8YrLtMUBbzIfAOkyiv9a2PMa2PAszu9iHroxdiKaSpC+E8TpmYpXOmJb/ROBprfWrtVdSSk0ALsdMbFKklFqDqY8DUKK1rnRVwEI0h3TvCGF8jJmzdiSmIutq4A5b7XSUUt2UUh0xpY3P2BJ+P8yUe0K0GtLSFwLQWpcppb4Dcmyt9S+VUv2BTbbqtgWYqqhfAPcopfZhpsmrdw4EIdyVVNkUgpoTuD8C12utD1odjxDOIt07wusppQZg6tV/IwlfeDpp6QshhBeRlr4QQngRSfpCCOFFJOkLIYQXkaQvhBBeRJK+EEJ4EUn6QgjhRf4/JkKL+3UIIa8AAAAASUVORK5CYII=">
            <a:extLst>
              <a:ext uri="{FF2B5EF4-FFF2-40B4-BE49-F238E27FC236}">
                <a16:creationId xmlns:a16="http://schemas.microsoft.com/office/drawing/2014/main" id="{6532C0D9-6AF9-9244-BBE8-2E7413A515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3EA4C-FF73-C848-9E0E-3F1794705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021899"/>
            <a:ext cx="3997890" cy="279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59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C8A3-D973-7A4A-AE46-6FAF89243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CPAN vs NPM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CE001-49F0-914C-B17D-8DE1BDE0C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0" y="1371600"/>
            <a:ext cx="4419600" cy="28194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In 2015 CPAN packages with high influence from NPM are **more** likely to have high level of </a:t>
            </a:r>
            <a:r>
              <a:rPr lang="en-US" sz="1800" dirty="0" err="1"/>
              <a:t>major_ratio</a:t>
            </a:r>
            <a:r>
              <a:rPr lang="en-US" sz="1800" dirty="0"/>
              <a:t> @ p= 8.0191076390547e-08</a:t>
            </a:r>
          </a:p>
          <a:p>
            <a:pPr marL="0" indent="0">
              <a:buNone/>
            </a:pPr>
            <a:r>
              <a:rPr lang="en-US" sz="1800" dirty="0"/>
              <a:t>In 2015 NPM packages with high influence from CPAN are **more** likely to have high level of </a:t>
            </a:r>
            <a:r>
              <a:rPr lang="en-US" sz="1800" dirty="0" err="1"/>
              <a:t>major_ratio</a:t>
            </a:r>
            <a:r>
              <a:rPr lang="en-US" sz="1800" dirty="0"/>
              <a:t> @ p= 4.085182398622528e-17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EEBC46-BA04-414B-868B-EF288548295F}"/>
              </a:ext>
            </a:extLst>
          </p:cNvPr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8F2122-B33D-3C4E-8A91-9257B9FF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371600"/>
            <a:ext cx="4001359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4EA78E-017A-0B4E-B763-608FEEA329CA}"/>
              </a:ext>
            </a:extLst>
          </p:cNvPr>
          <p:cNvSpPr txBox="1"/>
          <p:nvPr/>
        </p:nvSpPr>
        <p:spPr>
          <a:xfrm>
            <a:off x="533400" y="1066800"/>
            <a:ext cx="4051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Ecosystem-wide major </a:t>
            </a:r>
            <a:r>
              <a:rPr lang="en-US" dirty="0" err="1"/>
              <a:t>rel</a:t>
            </a:r>
            <a:r>
              <a:rPr lang="en-US" dirty="0"/>
              <a:t> ratio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5F2155-D480-2A48-9D31-3F2A7A246E5E}"/>
              </a:ext>
            </a:extLst>
          </p:cNvPr>
          <p:cNvSpPr/>
          <p:nvPr/>
        </p:nvSpPr>
        <p:spPr bwMode="auto">
          <a:xfrm>
            <a:off x="2590800" y="4648200"/>
            <a:ext cx="1066800" cy="8382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03D0AE-D7AC-B744-91E2-DD27963DB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962399"/>
            <a:ext cx="4038600" cy="29545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DF6EA8-4046-1144-9853-BF1FF7411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599" y="3886200"/>
            <a:ext cx="410054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99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B8A82-3BEA-5542-8D98-4697DF639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3A5EA-8713-914C-BD06-343AA6F73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practice level may be higher in the “low practice level” group</a:t>
            </a:r>
          </a:p>
        </p:txBody>
      </p:sp>
    </p:spTree>
    <p:extLst>
      <p:ext uri="{BB962C8B-B14F-4D97-AF65-F5344CB8AC3E}">
        <p14:creationId xmlns:p14="http://schemas.microsoft.com/office/powerpoint/2010/main" val="2032847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AD32-0EF2-DC43-8505-D930A82D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influences on </a:t>
            </a:r>
            <a:r>
              <a:rPr lang="en-US" dirty="0" err="1"/>
              <a:t>major_ratio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BF3037-BB2E-0543-A8AE-C55B0F21D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981200"/>
            <a:ext cx="6604000" cy="1917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38DF9B-20BE-F649-A23E-33080C13A8C7}"/>
              </a:ext>
            </a:extLst>
          </p:cNvPr>
          <p:cNvSpPr txBox="1"/>
          <p:nvPr/>
        </p:nvSpPr>
        <p:spPr>
          <a:xfrm>
            <a:off x="990600" y="1600200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NPM to NuGet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8A587-4118-BC4C-81B3-A131A5208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724400"/>
            <a:ext cx="6654800" cy="189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F8F5B0-8155-FC41-A3EA-030A6DADB788}"/>
              </a:ext>
            </a:extLst>
          </p:cNvPr>
          <p:cNvSpPr txBox="1"/>
          <p:nvPr/>
        </p:nvSpPr>
        <p:spPr>
          <a:xfrm>
            <a:off x="990600" y="4343400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NPM to CRAN</a:t>
            </a:r>
          </a:p>
        </p:txBody>
      </p:sp>
    </p:spTree>
    <p:extLst>
      <p:ext uri="{BB962C8B-B14F-4D97-AF65-F5344CB8AC3E}">
        <p14:creationId xmlns:p14="http://schemas.microsoft.com/office/powerpoint/2010/main" val="3569972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AA1C-853B-A245-B0CC-18818830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Regression</a:t>
            </a:r>
            <a:br>
              <a:rPr lang="en-US" sz="3600" dirty="0"/>
            </a:br>
            <a:r>
              <a:rPr lang="en-US" sz="3600" dirty="0" err="1"/>
              <a:t>major_ratio</a:t>
            </a:r>
            <a:r>
              <a:rPr lang="en-US" sz="3600" dirty="0"/>
              <a:t> ~ influence * #releases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94F3153-3B81-6C44-81E4-098094A20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514600"/>
            <a:ext cx="6477000" cy="1854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D46D36-A64B-A142-8049-2CE6127443EA}"/>
              </a:ext>
            </a:extLst>
          </p:cNvPr>
          <p:cNvSpPr txBox="1"/>
          <p:nvPr/>
        </p:nvSpPr>
        <p:spPr>
          <a:xfrm>
            <a:off x="838200" y="2133600"/>
            <a:ext cx="338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Maven influence on NPM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CAD690-B293-CD4D-8E40-7AB3D0D63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991100"/>
            <a:ext cx="6629400" cy="1866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B20929-E320-7642-A145-D18EA4A2B1BF}"/>
              </a:ext>
            </a:extLst>
          </p:cNvPr>
          <p:cNvSpPr txBox="1"/>
          <p:nvPr/>
        </p:nvSpPr>
        <p:spPr>
          <a:xfrm>
            <a:off x="838200" y="4572000"/>
            <a:ext cx="338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NPM influence on Maven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B35AEF0-8268-DC4B-9F27-3371B3BD5370}"/>
              </a:ext>
            </a:extLst>
          </p:cNvPr>
          <p:cNvSpPr/>
          <p:nvPr/>
        </p:nvSpPr>
        <p:spPr bwMode="auto">
          <a:xfrm>
            <a:off x="4800600" y="6069724"/>
            <a:ext cx="762000" cy="762000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52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A2E72D-C391-D445-99CB-A31FDFC59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54748"/>
            <a:ext cx="7927641" cy="655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3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60DB711-6B96-4040-AB9D-2740B4AC1075}"/>
              </a:ext>
            </a:extLst>
          </p:cNvPr>
          <p:cNvSpPr txBox="1"/>
          <p:nvPr/>
        </p:nvSpPr>
        <p:spPr>
          <a:xfrm>
            <a:off x="152400" y="609600"/>
            <a:ext cx="5580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Maven 2015-2017: predicting major release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82CDCC-7DBC-BC4A-80C1-650501A84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9200"/>
            <a:ext cx="5053739" cy="3276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C8B496-6F39-174E-8FFC-59707771C9A3}"/>
              </a:ext>
            </a:extLst>
          </p:cNvPr>
          <p:cNvSpPr txBox="1"/>
          <p:nvPr/>
        </p:nvSpPr>
        <p:spPr>
          <a:xfrm>
            <a:off x="5638800" y="2133600"/>
            <a:ext cx="3218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Maven 2015-2017: predicting 2 major releases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092ED7-DB2F-B046-A6F2-AAD215560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370943"/>
            <a:ext cx="5651500" cy="3479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A36877-BBC2-D044-A38B-DC55DCEEA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057" y="5791200"/>
            <a:ext cx="29718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FA9AD8-55CF-784A-AF0A-E44F31F3A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38200"/>
            <a:ext cx="5753100" cy="350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94B632-69C5-BB4B-A60A-EB2C9148CF55}"/>
              </a:ext>
            </a:extLst>
          </p:cNvPr>
          <p:cNvSpPr txBox="1"/>
          <p:nvPr/>
        </p:nvSpPr>
        <p:spPr>
          <a:xfrm>
            <a:off x="152400" y="457200"/>
            <a:ext cx="4851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NPM 2015-2017  Two+ major release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DFDF4-F9E6-5842-99A4-5DA043EEAF94}"/>
              </a:ext>
            </a:extLst>
          </p:cNvPr>
          <p:cNvSpPr txBox="1"/>
          <p:nvPr/>
        </p:nvSpPr>
        <p:spPr>
          <a:xfrm>
            <a:off x="6019800" y="22860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NPM 2015-2017  Two+ major releases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72E15-1E53-4849-BF66-B55028376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943" y="3403600"/>
            <a:ext cx="5765800" cy="345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DCE93-1FB5-5347-8B22-ADA6B5353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867400"/>
            <a:ext cx="2933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69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81C43A-330D-3C47-A080-C11BD54D1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0"/>
            <a:ext cx="8100508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9D69F0-6D33-874A-9285-39B89EDB6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0"/>
            <a:ext cx="3966882" cy="1143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F2400C-B3BF-734C-A5BA-C7EEA1632657}"/>
              </a:ext>
            </a:extLst>
          </p:cNvPr>
          <p:cNvSpPr txBox="1"/>
          <p:nvPr/>
        </p:nvSpPr>
        <p:spPr>
          <a:xfrm>
            <a:off x="457200" y="6858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for Cargo and NPM, 2015</a:t>
            </a:r>
          </a:p>
          <a:p>
            <a:r>
              <a:rPr lang="en-US" dirty="0"/>
              <a:t>Predicting packages with 1+ dependencies allowed to float below next major version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EFAE3-2C23-2845-91FA-B0E2B0628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676400"/>
            <a:ext cx="375557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74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8945F6E-A8A2-FD4E-A9F1-0230BF64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572000"/>
            <a:ext cx="2447365" cy="1371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1AC80-B582-2947-AD24-C054D7536E7F}"/>
              </a:ext>
            </a:extLst>
          </p:cNvPr>
          <p:cNvSpPr txBox="1"/>
          <p:nvPr/>
        </p:nvSpPr>
        <p:spPr>
          <a:xfrm>
            <a:off x="685800" y="914400"/>
            <a:ext cx="485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Estimates for several years, compared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4BA567-8E07-DD4C-A983-D05DEF3A6470}"/>
              </a:ext>
            </a:extLst>
          </p:cNvPr>
          <p:cNvSpPr txBox="1"/>
          <p:nvPr/>
        </p:nvSpPr>
        <p:spPr>
          <a:xfrm>
            <a:off x="4876800" y="13716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C37BB8-32BD-5348-B5DB-AEAC10753816}"/>
              </a:ext>
            </a:extLst>
          </p:cNvPr>
          <p:cNvSpPr txBox="1"/>
          <p:nvPr/>
        </p:nvSpPr>
        <p:spPr>
          <a:xfrm>
            <a:off x="3352800" y="13716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88078-8837-764C-AA17-AFD7131E3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905000"/>
            <a:ext cx="4625898" cy="289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8E171C-A479-E342-9F2D-D59BA1AAC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905000"/>
            <a:ext cx="1500130" cy="289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63DC2-29D7-A441-A093-DA2C2B9B4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1904999"/>
            <a:ext cx="1524000" cy="29062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537CBC-EBE0-C440-9639-F138E727D220}"/>
              </a:ext>
            </a:extLst>
          </p:cNvPr>
          <p:cNvSpPr txBox="1"/>
          <p:nvPr/>
        </p:nvSpPr>
        <p:spPr>
          <a:xfrm>
            <a:off x="6324600" y="13716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4EB9D0-F738-BA45-AE11-40B6D309B135}"/>
              </a:ext>
            </a:extLst>
          </p:cNvPr>
          <p:cNvCxnSpPr/>
          <p:nvPr/>
        </p:nvCxnSpPr>
        <p:spPr bwMode="auto">
          <a:xfrm>
            <a:off x="4953000" y="2895600"/>
            <a:ext cx="129540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D26C64-046A-AC48-B99B-ED6609FEFE64}"/>
              </a:ext>
            </a:extLst>
          </p:cNvPr>
          <p:cNvCxnSpPr/>
          <p:nvPr/>
        </p:nvCxnSpPr>
        <p:spPr bwMode="auto">
          <a:xfrm>
            <a:off x="3352800" y="2590800"/>
            <a:ext cx="129540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B76E4D8-C039-824A-9683-10C1746A2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5941723"/>
            <a:ext cx="3200400" cy="938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D9D256-2B65-B241-8871-50D938359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399" y="5943600"/>
            <a:ext cx="836023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F87706-D5C5-AF42-BE69-B1C17B8E4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800" y="5181600"/>
            <a:ext cx="1422400" cy="685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7EB2DA-15B0-374C-9AC0-74CAC9F915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5943600"/>
            <a:ext cx="726141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C57CF3-E387-0E42-898C-1547965989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799" y="5105400"/>
            <a:ext cx="1392621" cy="76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1C0E2F5-65DC-4B43-8197-A21C48342DAF}"/>
              </a:ext>
            </a:extLst>
          </p:cNvPr>
          <p:cNvSpPr txBox="1"/>
          <p:nvPr/>
        </p:nvSpPr>
        <p:spPr>
          <a:xfrm>
            <a:off x="609600" y="533400"/>
            <a:ext cx="7969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Cargo and NPM:  Dependencies floating to non-major versions</a:t>
            </a:r>
          </a:p>
        </p:txBody>
      </p:sp>
    </p:spTree>
    <p:extLst>
      <p:ext uri="{BB962C8B-B14F-4D97-AF65-F5344CB8AC3E}">
        <p14:creationId xmlns:p14="http://schemas.microsoft.com/office/powerpoint/2010/main" val="3515818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B01B-0150-F741-9CD4-A73EA54B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39117D-45F8-E34D-AF4A-A6D3C82A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45" y="1663700"/>
            <a:ext cx="6437255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85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15EF-B28C-0741-B754-EDA51F21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of major releases to all releases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40750-2BE4-E649-841A-3D2BF6CC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8" y="2205800"/>
            <a:ext cx="6166992" cy="449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00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6F74CC-FBEC-4B41-A958-04C366B36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33400"/>
            <a:ext cx="4724400" cy="3231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759548-A122-4F42-9558-91A3B0F9461D}"/>
              </a:ext>
            </a:extLst>
          </p:cNvPr>
          <p:cNvSpPr txBox="1"/>
          <p:nvPr/>
        </p:nvSpPr>
        <p:spPr>
          <a:xfrm>
            <a:off x="990600" y="4343400"/>
            <a:ext cx="67585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 normed histogram; the first bar</a:t>
            </a:r>
          </a:p>
          <a:p>
            <a:r>
              <a:rPr lang="en-US" dirty="0"/>
              <a:t>reaches 25 because bar width=.033; .033 x 25 = .833,</a:t>
            </a:r>
          </a:p>
          <a:p>
            <a:r>
              <a:rPr lang="en-US" dirty="0"/>
              <a:t>which is about what percent of packages have no</a:t>
            </a:r>
          </a:p>
          <a:p>
            <a:r>
              <a:rPr lang="en-US" dirty="0"/>
              <a:t>major releases.</a:t>
            </a:r>
          </a:p>
        </p:txBody>
      </p:sp>
    </p:spTree>
    <p:extLst>
      <p:ext uri="{BB962C8B-B14F-4D97-AF65-F5344CB8AC3E}">
        <p14:creationId xmlns:p14="http://schemas.microsoft.com/office/powerpoint/2010/main" val="15822068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sr-powerpoint-template (3)" id="{350E2914-B7C3-CD44-B25D-D213AF79C07B}" vid="{EA5F576E-9E2C-454B-AA5C-461998FDE16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 Presentation</Template>
  <TotalTime>18171</TotalTime>
  <Words>454</Words>
  <Application>Microsoft Macintosh PowerPoint</Application>
  <PresentationFormat>On-screen Show (4:3)</PresentationFormat>
  <Paragraphs>40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Osaka</vt:lpstr>
      <vt:lpstr>Arial</vt:lpstr>
      <vt:lpstr>Times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Ratio of major releases to all releases</vt:lpstr>
      <vt:lpstr>PowerPoint Presentation</vt:lpstr>
      <vt:lpstr>PowerPoint Presentation</vt:lpstr>
      <vt:lpstr>Chi^2: major release ratio vs influence NPM and Maven</vt:lpstr>
      <vt:lpstr>Chi^2: major release ratio vs influence Ruby and CRAN</vt:lpstr>
      <vt:lpstr>CPAN vs NPM</vt:lpstr>
      <vt:lpstr>PowerPoint Presentation</vt:lpstr>
      <vt:lpstr>Other influences on major_ratio</vt:lpstr>
      <vt:lpstr>Regression major_ratio ~ influence * #releases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Bogart</dc:creator>
  <cp:lastModifiedBy>Christopher Bogart</cp:lastModifiedBy>
  <cp:revision>31</cp:revision>
  <cp:lastPrinted>1904-01-01T00:00:00Z</cp:lastPrinted>
  <dcterms:created xsi:type="dcterms:W3CDTF">2018-07-16T14:49:43Z</dcterms:created>
  <dcterms:modified xsi:type="dcterms:W3CDTF">2018-08-16T03:04:52Z</dcterms:modified>
</cp:coreProperties>
</file>